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213555" rtl="0" eaLnBrk="1" latinLnBrk="0" hangingPunct="1">
      <a:defRPr sz="8294" kern="1200">
        <a:solidFill>
          <a:schemeClr val="tx1"/>
        </a:solidFill>
        <a:latin typeface="+mn-lt"/>
        <a:ea typeface="+mn-ea"/>
        <a:cs typeface="+mn-cs"/>
      </a:defRPr>
    </a:lvl1pPr>
    <a:lvl2pPr marL="2106778" algn="l" defTabSz="4213555" rtl="0" eaLnBrk="1" latinLnBrk="0" hangingPunct="1">
      <a:defRPr sz="8294" kern="1200">
        <a:solidFill>
          <a:schemeClr val="tx1"/>
        </a:solidFill>
        <a:latin typeface="+mn-lt"/>
        <a:ea typeface="+mn-ea"/>
        <a:cs typeface="+mn-cs"/>
      </a:defRPr>
    </a:lvl2pPr>
    <a:lvl3pPr marL="4213555" algn="l" defTabSz="4213555" rtl="0" eaLnBrk="1" latinLnBrk="0" hangingPunct="1">
      <a:defRPr sz="8294" kern="1200">
        <a:solidFill>
          <a:schemeClr val="tx1"/>
        </a:solidFill>
        <a:latin typeface="+mn-lt"/>
        <a:ea typeface="+mn-ea"/>
        <a:cs typeface="+mn-cs"/>
      </a:defRPr>
    </a:lvl3pPr>
    <a:lvl4pPr marL="6320333" algn="l" defTabSz="4213555" rtl="0" eaLnBrk="1" latinLnBrk="0" hangingPunct="1">
      <a:defRPr sz="8294" kern="1200">
        <a:solidFill>
          <a:schemeClr val="tx1"/>
        </a:solidFill>
        <a:latin typeface="+mn-lt"/>
        <a:ea typeface="+mn-ea"/>
        <a:cs typeface="+mn-cs"/>
      </a:defRPr>
    </a:lvl4pPr>
    <a:lvl5pPr marL="8427110" algn="l" defTabSz="4213555" rtl="0" eaLnBrk="1" latinLnBrk="0" hangingPunct="1">
      <a:defRPr sz="8294" kern="1200">
        <a:solidFill>
          <a:schemeClr val="tx1"/>
        </a:solidFill>
        <a:latin typeface="+mn-lt"/>
        <a:ea typeface="+mn-ea"/>
        <a:cs typeface="+mn-cs"/>
      </a:defRPr>
    </a:lvl5pPr>
    <a:lvl6pPr marL="10533888" algn="l" defTabSz="4213555" rtl="0" eaLnBrk="1" latinLnBrk="0" hangingPunct="1">
      <a:defRPr sz="8294" kern="1200">
        <a:solidFill>
          <a:schemeClr val="tx1"/>
        </a:solidFill>
        <a:latin typeface="+mn-lt"/>
        <a:ea typeface="+mn-ea"/>
        <a:cs typeface="+mn-cs"/>
      </a:defRPr>
    </a:lvl6pPr>
    <a:lvl7pPr marL="12640666" algn="l" defTabSz="4213555" rtl="0" eaLnBrk="1" latinLnBrk="0" hangingPunct="1">
      <a:defRPr sz="8294" kern="1200">
        <a:solidFill>
          <a:schemeClr val="tx1"/>
        </a:solidFill>
        <a:latin typeface="+mn-lt"/>
        <a:ea typeface="+mn-ea"/>
        <a:cs typeface="+mn-cs"/>
      </a:defRPr>
    </a:lvl7pPr>
    <a:lvl8pPr marL="14747443" algn="l" defTabSz="4213555" rtl="0" eaLnBrk="1" latinLnBrk="0" hangingPunct="1">
      <a:defRPr sz="8294" kern="1200">
        <a:solidFill>
          <a:schemeClr val="tx1"/>
        </a:solidFill>
        <a:latin typeface="+mn-lt"/>
        <a:ea typeface="+mn-ea"/>
        <a:cs typeface="+mn-cs"/>
      </a:defRPr>
    </a:lvl8pPr>
    <a:lvl9pPr marL="16854221" algn="l" defTabSz="4213555" rtl="0" eaLnBrk="1" latinLnBrk="0" hangingPunct="1">
      <a:defRPr sz="829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5"/>
    <p:restoredTop sz="86382"/>
  </p:normalViewPr>
  <p:slideViewPr>
    <p:cSldViewPr snapToGrid="0" snapToObjects="1">
      <p:cViewPr>
        <p:scale>
          <a:sx n="32" d="100"/>
          <a:sy n="32" d="100"/>
        </p:scale>
        <p:origin x="2416" y="360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6269-5EF8-FF45-A5D2-476B372209A2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E2BF1-DF78-E949-909F-C93F8968E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00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6269-5EF8-FF45-A5D2-476B372209A2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E2BF1-DF78-E949-909F-C93F8968E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91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6269-5EF8-FF45-A5D2-476B372209A2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E2BF1-DF78-E949-909F-C93F8968E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1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6269-5EF8-FF45-A5D2-476B372209A2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E2BF1-DF78-E949-909F-C93F8968E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74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6269-5EF8-FF45-A5D2-476B372209A2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E2BF1-DF78-E949-909F-C93F8968E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4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6269-5EF8-FF45-A5D2-476B372209A2}" type="datetimeFigureOut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E2BF1-DF78-E949-909F-C93F8968E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15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6269-5EF8-FF45-A5D2-476B372209A2}" type="datetimeFigureOut">
              <a:rPr lang="en-US" smtClean="0"/>
              <a:t>4/6/18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E2BF1-DF78-E949-909F-C93F8968E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2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6269-5EF8-FF45-A5D2-476B372209A2}" type="datetimeFigureOut">
              <a:rPr lang="en-US" smtClean="0"/>
              <a:t>4/6/18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E2BF1-DF78-E949-909F-C93F8968E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6269-5EF8-FF45-A5D2-476B372209A2}" type="datetimeFigureOut">
              <a:rPr lang="en-US" smtClean="0"/>
              <a:t>4/6/18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E2BF1-DF78-E949-909F-C93F8968E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06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6269-5EF8-FF45-A5D2-476B372209A2}" type="datetimeFigureOut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E2BF1-DF78-E949-909F-C93F8968E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52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E6269-5EF8-FF45-A5D2-476B372209A2}" type="datetimeFigureOut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E2BF1-DF78-E949-909F-C93F8968E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37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E6269-5EF8-FF45-A5D2-476B372209A2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E2BF1-DF78-E949-909F-C93F8968E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78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tif"/><Relationship Id="rId3" Type="http://schemas.openxmlformats.org/officeDocument/2006/relationships/image" Target="../media/image2.jpg"/><Relationship Id="rId21" Type="http://schemas.openxmlformats.org/officeDocument/2006/relationships/image" Target="../media/image20.png"/><Relationship Id="rId7" Type="http://schemas.openxmlformats.org/officeDocument/2006/relationships/image" Target="../media/image6.TIF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588259-186F-384D-B2B6-64B18B973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0326"/>
            <a:ext cx="43891200" cy="3778122"/>
          </a:xfrm>
          <a:prstGeom prst="rect">
            <a:avLst/>
          </a:prstGeom>
          <a:gradFill rotWithShape="1">
            <a:gsLst>
              <a:gs pos="0">
                <a:srgbClr val="1C5386"/>
              </a:gs>
              <a:gs pos="100000">
                <a:srgbClr val="558ED5"/>
              </a:gs>
            </a:gsLst>
            <a:lin ang="5400000"/>
          </a:gradFill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defTabSz="4687640">
              <a:defRPr/>
            </a:pPr>
            <a:endParaRPr lang="en-US" sz="22394" dirty="0">
              <a:solidFill>
                <a:schemeClr val="lt1"/>
              </a:solidFill>
            </a:endParaRPr>
          </a:p>
        </p:txBody>
      </p:sp>
      <p:pic>
        <p:nvPicPr>
          <p:cNvPr id="8" name="Picture 7" descr="JCVILogoR-white-text.png">
            <a:extLst>
              <a:ext uri="{FF2B5EF4-FFF2-40B4-BE49-F238E27FC236}">
                <a16:creationId xmlns:a16="http://schemas.microsoft.com/office/drawing/2014/main" id="{B78D780E-532E-E74E-8CDF-1B268E103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6" y="1536873"/>
            <a:ext cx="3979422" cy="8777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E83D9F-541C-0A40-A681-5A9241EA3E42}"/>
              </a:ext>
            </a:extLst>
          </p:cNvPr>
          <p:cNvSpPr txBox="1"/>
          <p:nvPr/>
        </p:nvSpPr>
        <p:spPr>
          <a:xfrm>
            <a:off x="4134678" y="239779"/>
            <a:ext cx="34237088" cy="7361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Integrating Computational and Visual Analytics for Cell-Based Biomarker Discovery from Polychromatic Flow Cytometry Data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Aishwarya Mandava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Ivan Y. Chang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Kim D. Lu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Frank Zaldivar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M. Cooper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Richard H. Scheuermann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1,3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Yu Qian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Informatics, J. Craig Venter Institute, La Jolla, CA; 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Pediatrics, Pediatric Exercise and Genomics Research Center (PERC), University of California, Irvine ;</a:t>
            </a:r>
            <a:r>
              <a:rPr lang="en-US" sz="3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Pathology, University of California, San Diego, CA</a:t>
            </a:r>
            <a:endParaRPr lang="en-US" sz="3600" b="1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2394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40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C196C5-4A2B-5F44-8C38-EF78D35A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1148" y="925020"/>
            <a:ext cx="4618798" cy="242487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D25CA5-79AF-DA46-9684-2BEABC58B87F}"/>
              </a:ext>
            </a:extLst>
          </p:cNvPr>
          <p:cNvCxnSpPr>
            <a:cxnSpLocks/>
          </p:cNvCxnSpPr>
          <p:nvPr/>
        </p:nvCxnSpPr>
        <p:spPr>
          <a:xfrm flipH="1">
            <a:off x="14400957" y="4094433"/>
            <a:ext cx="0" cy="2862072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7B5B292-219A-4F4A-A47D-18DF5FCF6F4C}"/>
              </a:ext>
            </a:extLst>
          </p:cNvPr>
          <p:cNvCxnSpPr>
            <a:cxnSpLocks/>
          </p:cNvCxnSpPr>
          <p:nvPr/>
        </p:nvCxnSpPr>
        <p:spPr>
          <a:xfrm>
            <a:off x="29312478" y="4110711"/>
            <a:ext cx="0" cy="2862072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AB29893-D43E-C948-8E0E-BE6B94429965}"/>
              </a:ext>
            </a:extLst>
          </p:cNvPr>
          <p:cNvSpPr/>
          <p:nvPr/>
        </p:nvSpPr>
        <p:spPr>
          <a:xfrm>
            <a:off x="249381" y="4271428"/>
            <a:ext cx="1389888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6888" tIns="123444" rIns="246888" bIns="1234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DEE53C-EBC8-1646-8C3F-E78286BC912E}"/>
              </a:ext>
            </a:extLst>
          </p:cNvPr>
          <p:cNvSpPr/>
          <p:nvPr/>
        </p:nvSpPr>
        <p:spPr>
          <a:xfrm>
            <a:off x="300277" y="12797026"/>
            <a:ext cx="13898880" cy="9136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6888" tIns="123444" rIns="246888" bIns="1234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Approach-Advanced Visualization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34D8BD-581A-054E-B909-559CE6FCE1D3}"/>
              </a:ext>
            </a:extLst>
          </p:cNvPr>
          <p:cNvSpPr/>
          <p:nvPr/>
        </p:nvSpPr>
        <p:spPr>
          <a:xfrm>
            <a:off x="257125" y="22435072"/>
            <a:ext cx="1389888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6888" tIns="123444" rIns="246888" bIns="1234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1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D9F96EE-317A-E740-8C87-4C65D7C4A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376" y="13849465"/>
            <a:ext cx="9496662" cy="48580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359427-C0A2-4D4A-A013-D3A480E9E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6592" y="9436112"/>
            <a:ext cx="4571453" cy="46036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6A3FA82-8F22-E64B-B466-D7A6293B4F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127" y="9555030"/>
            <a:ext cx="4629558" cy="43925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45E7CD8-744D-B04E-9E33-C8A5C05A0F67}"/>
              </a:ext>
            </a:extLst>
          </p:cNvPr>
          <p:cNvSpPr txBox="1"/>
          <p:nvPr/>
        </p:nvSpPr>
        <p:spPr>
          <a:xfrm>
            <a:off x="385787" y="23454581"/>
            <a:ext cx="140151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Application 1: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Sexual dimorphism in glucocorticoid receptor (GR) expression in human leukocytes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Aim: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study aims to  compare Glucocorticoid receptor expression on circulating leukocytes and to demonstrate sexual dimorphism in leukocyte Glucocorticoid receptor expression. We attempted to re-analyze this data using the manual gating hierarchy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6C0520-27EC-0C4B-B5F9-BD15C6305DDA}"/>
              </a:ext>
            </a:extLst>
          </p:cNvPr>
          <p:cNvSpPr txBox="1"/>
          <p:nvPr/>
        </p:nvSpPr>
        <p:spPr>
          <a:xfrm>
            <a:off x="249381" y="5558127"/>
            <a:ext cx="139580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Traditional Manual gating analysis on 2-dimensional plots is subjective and time consuming.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Computational auto-gating methods such as FLOCK(Flow Clustering without K) use data driven approaches and have successfully replaced manual gating analysis. 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However, validating and evaluating the clusters in an interpretable way remain a challenge especially while identifying novel and rare cell populations.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8FB2F86-1CC9-274B-A508-F63B08B71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798" y="8212593"/>
            <a:ext cx="3423855" cy="31257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209B9FA-9589-BD4E-8FC9-1825B59FF2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549" y="7804537"/>
            <a:ext cx="4543183" cy="356702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DF5F9AF-D1EB-9642-9FD0-7F94DA65A52E}"/>
              </a:ext>
            </a:extLst>
          </p:cNvPr>
          <p:cNvSpPr txBox="1"/>
          <p:nvPr/>
        </p:nvSpPr>
        <p:spPr>
          <a:xfrm>
            <a:off x="123881" y="11443467"/>
            <a:ext cx="13958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1: A)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 of an auto-gating method, FLOCK(Flow Clustering without K), which is a density based clustering approach to identify cell populations.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FLOCK identified clusters on other marker combinations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A83ED5-AC6A-9144-99B3-7E61FD8EE77C}"/>
              </a:ext>
            </a:extLst>
          </p:cNvPr>
          <p:cNvSpPr txBox="1"/>
          <p:nvPr/>
        </p:nvSpPr>
        <p:spPr>
          <a:xfrm>
            <a:off x="1337644" y="8974447"/>
            <a:ext cx="593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DD8EDE-CB72-D24A-B3C7-E61BFE5E68FF}"/>
              </a:ext>
            </a:extLst>
          </p:cNvPr>
          <p:cNvSpPr txBox="1"/>
          <p:nvPr/>
        </p:nvSpPr>
        <p:spPr>
          <a:xfrm>
            <a:off x="6227218" y="8974447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4858F7-23E4-5F41-AC03-67253011CE28}"/>
              </a:ext>
            </a:extLst>
          </p:cNvPr>
          <p:cNvSpPr txBox="1"/>
          <p:nvPr/>
        </p:nvSpPr>
        <p:spPr>
          <a:xfrm>
            <a:off x="282158" y="13849465"/>
            <a:ext cx="137584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group at JCVI has incorporated a visual analytics tool into the computational pipeline that integrates visualizing methods such as t-SNE or t-Stochastic Neighbor Embedding(t-SNE), 2-Dimensional and 3-Dimensoional plots that enable to validate and evaluate the results. 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F2CF54C-09D7-1940-8099-71EA4C727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1236" y="15013765"/>
            <a:ext cx="10260451" cy="513838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F4957EF-19F8-3C41-A17B-1BCDDA64B7A0}"/>
              </a:ext>
            </a:extLst>
          </p:cNvPr>
          <p:cNvSpPr txBox="1"/>
          <p:nvPr/>
        </p:nvSpPr>
        <p:spPr>
          <a:xfrm>
            <a:off x="249381" y="20297785"/>
            <a:ext cx="133913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2: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computational pipeline that has assembled a series of algorithms, including an initial Logicle transformation using FCSTrans, 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base population filtering using DAFi(directed automated filtering and identification of cell populations), cross sample alignment using GaussNorm, population clustering using FLOCK(Flow clustering without K), and finally non-parametric statistical comparison using the Wilcoxon Rank Sum test.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2D481CD-407E-864C-BD4E-4EDD70538B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02911" y="4102544"/>
            <a:ext cx="4691126" cy="459560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02AAF96-183F-0F44-BC04-52F94A7FC6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25965" y="8478388"/>
            <a:ext cx="4616713" cy="4553758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13C9C214-52DA-8948-8DB1-03A269FAE9BE}"/>
              </a:ext>
            </a:extLst>
          </p:cNvPr>
          <p:cNvSpPr/>
          <p:nvPr/>
        </p:nvSpPr>
        <p:spPr>
          <a:xfrm>
            <a:off x="14677063" y="21409231"/>
            <a:ext cx="14352782" cy="95029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6888" tIns="123444" rIns="246888" bIns="1234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2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F67CD9-CF41-8240-B0F7-7957BD7D280E}"/>
              </a:ext>
            </a:extLst>
          </p:cNvPr>
          <p:cNvSpPr/>
          <p:nvPr/>
        </p:nvSpPr>
        <p:spPr>
          <a:xfrm>
            <a:off x="29534167" y="26580780"/>
            <a:ext cx="1399032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6888" tIns="123444" rIns="246888" bIns="1234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AB7870C-27CB-BF49-8665-5A325A7A26D6}"/>
              </a:ext>
            </a:extLst>
          </p:cNvPr>
          <p:cNvSpPr txBox="1"/>
          <p:nvPr/>
        </p:nvSpPr>
        <p:spPr>
          <a:xfrm>
            <a:off x="29595112" y="27729379"/>
            <a:ext cx="1400841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 Yukiko Kikuchi, Kohei Hosono, Junpei Yamashita, Yukika Kawabata, Kataaki Okubo, </a:t>
            </a: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Glucocorticoid receptor exhibits sexually dimorphic expression in the medaka brain, General and Comparative Endocrinology, Volume 223, 2015,Pages 47-53</a:t>
            </a: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2. Arlehamn, Cecilia Lindestam et al. “Transcriptional Profile of TB Antigen-Specific T Cells Reveals Novel Multifunctional Features.” 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Journal of immunology (Baltimore, Md. : 1950)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193.6 (2014): 2931–2940.</a:t>
            </a: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3. Qian et al. Elucidation of Seventeen Human Peripheral Blood B cell Subsets and Quantification of the Tetanus Response Using a Density-Based Method for the Automated Identification of Cell Populations in Multidimensional Flow Cytometry Data. 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Cytometry Part B, Clinical cytometry,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  <a:r>
              <a:rPr lang="en-US" sz="2400" i="1" dirty="0">
                <a:solidFill>
                  <a:srgbClr val="30303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4. Lee et al., DAFi: A Directed Recursive Data Filtering and Clustering Approach for Improving and Interpreting Data Clustering Identification of Cell Populations from Polychromatic Flow Cytometry Data</a:t>
            </a: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Cytometry Part A, 2018</a:t>
            </a: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5. NIH/NCATS U01TR001801 (FlowGate)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6B488CF-6278-2B40-B97B-03B64B393FB3}"/>
              </a:ext>
            </a:extLst>
          </p:cNvPr>
          <p:cNvSpPr/>
          <p:nvPr/>
        </p:nvSpPr>
        <p:spPr>
          <a:xfrm>
            <a:off x="29602295" y="20323077"/>
            <a:ext cx="14074622" cy="10058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6888" tIns="123444" rIns="246888" bIns="1234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Cyberinfrastructure 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89EC07F-0AF8-F845-B7B9-C72EEAADF2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17950" y="21687106"/>
            <a:ext cx="9920784" cy="4080250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EC1A34D7-7FD1-7A44-884F-977FB748059F}"/>
              </a:ext>
            </a:extLst>
          </p:cNvPr>
          <p:cNvGrpSpPr/>
          <p:nvPr/>
        </p:nvGrpSpPr>
        <p:grpSpPr>
          <a:xfrm>
            <a:off x="538302" y="26645734"/>
            <a:ext cx="5105448" cy="5035242"/>
            <a:chOff x="615141" y="1982091"/>
            <a:chExt cx="7009999" cy="4434176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1F2AC4B-5B65-C343-BDE6-0BAB7E72E11D}"/>
                </a:ext>
              </a:extLst>
            </p:cNvPr>
            <p:cNvGrpSpPr/>
            <p:nvPr/>
          </p:nvGrpSpPr>
          <p:grpSpPr>
            <a:xfrm>
              <a:off x="615141" y="1982091"/>
              <a:ext cx="2404881" cy="2191859"/>
              <a:chOff x="615141" y="1982091"/>
              <a:chExt cx="2404881" cy="2191859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E1C79A7E-80AA-8244-95BA-89DE1417BEEF}"/>
                  </a:ext>
                </a:extLst>
              </p:cNvPr>
              <p:cNvGrpSpPr/>
              <p:nvPr/>
            </p:nvGrpSpPr>
            <p:grpSpPr>
              <a:xfrm>
                <a:off x="615141" y="1982091"/>
                <a:ext cx="2318460" cy="2191859"/>
                <a:chOff x="615141" y="2310493"/>
                <a:chExt cx="2318460" cy="2191859"/>
              </a:xfrm>
            </p:grpSpPr>
            <p:pic>
              <p:nvPicPr>
                <p:cNvPr id="120" name="Picture 119">
                  <a:extLst>
                    <a:ext uri="{FF2B5EF4-FFF2-40B4-BE49-F238E27FC236}">
                      <a16:creationId xmlns:a16="http://schemas.microsoft.com/office/drawing/2014/main" id="{619C170D-C3F6-414D-A5AA-91BA0431BA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/>
                <a:srcRect t="5382"/>
                <a:stretch/>
              </p:blipFill>
              <p:spPr bwMode="auto">
                <a:xfrm>
                  <a:off x="692458" y="2366791"/>
                  <a:ext cx="2241143" cy="2087183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 type="none" w="med" len="med"/>
                </a:ln>
                <a:effectLst/>
              </p:spPr>
            </p:pic>
            <p:sp>
              <p:nvSpPr>
                <p:cNvPr id="121" name="Freeform 37">
                  <a:extLst>
                    <a:ext uri="{FF2B5EF4-FFF2-40B4-BE49-F238E27FC236}">
                      <a16:creationId xmlns:a16="http://schemas.microsoft.com/office/drawing/2014/main" id="{40263645-3074-2E4F-AAC7-7D1A87AB071B}"/>
                    </a:ext>
                  </a:extLst>
                </p:cNvPr>
                <p:cNvSpPr/>
                <p:nvPr/>
              </p:nvSpPr>
              <p:spPr>
                <a:xfrm>
                  <a:off x="1111956" y="2552258"/>
                  <a:ext cx="760388" cy="1621692"/>
                </a:xfrm>
                <a:custGeom>
                  <a:avLst/>
                  <a:gdLst>
                    <a:gd name="connsiteX0" fmla="*/ 352425 w 747712"/>
                    <a:gd name="connsiteY0" fmla="*/ 0 h 1585912"/>
                    <a:gd name="connsiteX1" fmla="*/ 747712 w 747712"/>
                    <a:gd name="connsiteY1" fmla="*/ 42862 h 1585912"/>
                    <a:gd name="connsiteX2" fmla="*/ 690562 w 747712"/>
                    <a:gd name="connsiteY2" fmla="*/ 1357312 h 1585912"/>
                    <a:gd name="connsiteX3" fmla="*/ 71437 w 747712"/>
                    <a:gd name="connsiteY3" fmla="*/ 1585912 h 1585912"/>
                    <a:gd name="connsiteX4" fmla="*/ 0 w 747712"/>
                    <a:gd name="connsiteY4" fmla="*/ 1309687 h 1585912"/>
                    <a:gd name="connsiteX5" fmla="*/ 352425 w 747712"/>
                    <a:gd name="connsiteY5" fmla="*/ 0 h 1585912"/>
                    <a:gd name="connsiteX0" fmla="*/ 352425 w 747712"/>
                    <a:gd name="connsiteY0" fmla="*/ 0 h 1585912"/>
                    <a:gd name="connsiteX1" fmla="*/ 747712 w 747712"/>
                    <a:gd name="connsiteY1" fmla="*/ 42862 h 1585912"/>
                    <a:gd name="connsiteX2" fmla="*/ 649022 w 747712"/>
                    <a:gd name="connsiteY2" fmla="*/ 1489957 h 1585912"/>
                    <a:gd name="connsiteX3" fmla="*/ 71437 w 747712"/>
                    <a:gd name="connsiteY3" fmla="*/ 1585912 h 1585912"/>
                    <a:gd name="connsiteX4" fmla="*/ 0 w 747712"/>
                    <a:gd name="connsiteY4" fmla="*/ 1309687 h 1585912"/>
                    <a:gd name="connsiteX5" fmla="*/ 352425 w 747712"/>
                    <a:gd name="connsiteY5" fmla="*/ 0 h 1585912"/>
                    <a:gd name="connsiteX0" fmla="*/ 352425 w 747712"/>
                    <a:gd name="connsiteY0" fmla="*/ 0 h 1610806"/>
                    <a:gd name="connsiteX1" fmla="*/ 747712 w 747712"/>
                    <a:gd name="connsiteY1" fmla="*/ 42862 h 1610806"/>
                    <a:gd name="connsiteX2" fmla="*/ 649022 w 747712"/>
                    <a:gd name="connsiteY2" fmla="*/ 1489957 h 1610806"/>
                    <a:gd name="connsiteX3" fmla="*/ 83079 w 747712"/>
                    <a:gd name="connsiteY3" fmla="*/ 1610806 h 1610806"/>
                    <a:gd name="connsiteX4" fmla="*/ 71437 w 747712"/>
                    <a:gd name="connsiteY4" fmla="*/ 1585912 h 1610806"/>
                    <a:gd name="connsiteX5" fmla="*/ 0 w 747712"/>
                    <a:gd name="connsiteY5" fmla="*/ 1309687 h 1610806"/>
                    <a:gd name="connsiteX6" fmla="*/ 352425 w 747712"/>
                    <a:gd name="connsiteY6" fmla="*/ 0 h 1610806"/>
                    <a:gd name="connsiteX0" fmla="*/ 308117 w 703404"/>
                    <a:gd name="connsiteY0" fmla="*/ 0 h 1610806"/>
                    <a:gd name="connsiteX1" fmla="*/ 703404 w 703404"/>
                    <a:gd name="connsiteY1" fmla="*/ 42862 h 1610806"/>
                    <a:gd name="connsiteX2" fmla="*/ 604714 w 703404"/>
                    <a:gd name="connsiteY2" fmla="*/ 1489957 h 1610806"/>
                    <a:gd name="connsiteX3" fmla="*/ 38771 w 703404"/>
                    <a:gd name="connsiteY3" fmla="*/ 1610806 h 1610806"/>
                    <a:gd name="connsiteX4" fmla="*/ 27129 w 703404"/>
                    <a:gd name="connsiteY4" fmla="*/ 1585912 h 1610806"/>
                    <a:gd name="connsiteX5" fmla="*/ 0 w 703404"/>
                    <a:gd name="connsiteY5" fmla="*/ 1289931 h 1610806"/>
                    <a:gd name="connsiteX6" fmla="*/ 308117 w 703404"/>
                    <a:gd name="connsiteY6" fmla="*/ 0 h 1610806"/>
                    <a:gd name="connsiteX0" fmla="*/ 308117 w 703404"/>
                    <a:gd name="connsiteY0" fmla="*/ 0 h 1610806"/>
                    <a:gd name="connsiteX1" fmla="*/ 703404 w 703404"/>
                    <a:gd name="connsiteY1" fmla="*/ 42862 h 1610806"/>
                    <a:gd name="connsiteX2" fmla="*/ 604714 w 703404"/>
                    <a:gd name="connsiteY2" fmla="*/ 1489957 h 1610806"/>
                    <a:gd name="connsiteX3" fmla="*/ 38771 w 703404"/>
                    <a:gd name="connsiteY3" fmla="*/ 1610806 h 1610806"/>
                    <a:gd name="connsiteX4" fmla="*/ 27129 w 703404"/>
                    <a:gd name="connsiteY4" fmla="*/ 1585912 h 1610806"/>
                    <a:gd name="connsiteX5" fmla="*/ 8308 w 703404"/>
                    <a:gd name="connsiteY5" fmla="*/ 1399139 h 1610806"/>
                    <a:gd name="connsiteX6" fmla="*/ 0 w 703404"/>
                    <a:gd name="connsiteY6" fmla="*/ 1289931 h 1610806"/>
                    <a:gd name="connsiteX7" fmla="*/ 308117 w 703404"/>
                    <a:gd name="connsiteY7" fmla="*/ 0 h 1610806"/>
                    <a:gd name="connsiteX0" fmla="*/ 308117 w 703404"/>
                    <a:gd name="connsiteY0" fmla="*/ 0 h 1610806"/>
                    <a:gd name="connsiteX1" fmla="*/ 703404 w 703404"/>
                    <a:gd name="connsiteY1" fmla="*/ 42862 h 1610806"/>
                    <a:gd name="connsiteX2" fmla="*/ 561987 w 703404"/>
                    <a:gd name="connsiteY2" fmla="*/ 1537129 h 1610806"/>
                    <a:gd name="connsiteX3" fmla="*/ 38771 w 703404"/>
                    <a:gd name="connsiteY3" fmla="*/ 1610806 h 1610806"/>
                    <a:gd name="connsiteX4" fmla="*/ 27129 w 703404"/>
                    <a:gd name="connsiteY4" fmla="*/ 1585912 h 1610806"/>
                    <a:gd name="connsiteX5" fmla="*/ 8308 w 703404"/>
                    <a:gd name="connsiteY5" fmla="*/ 1399139 h 1610806"/>
                    <a:gd name="connsiteX6" fmla="*/ 0 w 703404"/>
                    <a:gd name="connsiteY6" fmla="*/ 1289931 h 1610806"/>
                    <a:gd name="connsiteX7" fmla="*/ 308117 w 703404"/>
                    <a:gd name="connsiteY7" fmla="*/ 0 h 1610806"/>
                    <a:gd name="connsiteX0" fmla="*/ 308117 w 703404"/>
                    <a:gd name="connsiteY0" fmla="*/ 0 h 1610806"/>
                    <a:gd name="connsiteX1" fmla="*/ 703404 w 703404"/>
                    <a:gd name="connsiteY1" fmla="*/ 42862 h 1610806"/>
                    <a:gd name="connsiteX2" fmla="*/ 561987 w 703404"/>
                    <a:gd name="connsiteY2" fmla="*/ 1537129 h 1610806"/>
                    <a:gd name="connsiteX3" fmla="*/ 38771 w 703404"/>
                    <a:gd name="connsiteY3" fmla="*/ 1610806 h 1610806"/>
                    <a:gd name="connsiteX4" fmla="*/ 27129 w 703404"/>
                    <a:gd name="connsiteY4" fmla="*/ 1585912 h 1610806"/>
                    <a:gd name="connsiteX5" fmla="*/ 8308 w 703404"/>
                    <a:gd name="connsiteY5" fmla="*/ 1399139 h 1610806"/>
                    <a:gd name="connsiteX6" fmla="*/ 0 w 703404"/>
                    <a:gd name="connsiteY6" fmla="*/ 1289931 h 1610806"/>
                    <a:gd name="connsiteX7" fmla="*/ 308117 w 703404"/>
                    <a:gd name="connsiteY7" fmla="*/ 0 h 1610806"/>
                    <a:gd name="connsiteX0" fmla="*/ 308117 w 703404"/>
                    <a:gd name="connsiteY0" fmla="*/ 0 h 1610806"/>
                    <a:gd name="connsiteX1" fmla="*/ 703404 w 703404"/>
                    <a:gd name="connsiteY1" fmla="*/ 42862 h 1610806"/>
                    <a:gd name="connsiteX2" fmla="*/ 586911 w 703404"/>
                    <a:gd name="connsiteY2" fmla="*/ 1533500 h 1610806"/>
                    <a:gd name="connsiteX3" fmla="*/ 38771 w 703404"/>
                    <a:gd name="connsiteY3" fmla="*/ 1610806 h 1610806"/>
                    <a:gd name="connsiteX4" fmla="*/ 27129 w 703404"/>
                    <a:gd name="connsiteY4" fmla="*/ 1585912 h 1610806"/>
                    <a:gd name="connsiteX5" fmla="*/ 8308 w 703404"/>
                    <a:gd name="connsiteY5" fmla="*/ 1399139 h 1610806"/>
                    <a:gd name="connsiteX6" fmla="*/ 0 w 703404"/>
                    <a:gd name="connsiteY6" fmla="*/ 1289931 h 1610806"/>
                    <a:gd name="connsiteX7" fmla="*/ 308117 w 703404"/>
                    <a:gd name="connsiteY7" fmla="*/ 0 h 1610806"/>
                    <a:gd name="connsiteX0" fmla="*/ 308117 w 746131"/>
                    <a:gd name="connsiteY0" fmla="*/ 0 h 1610806"/>
                    <a:gd name="connsiteX1" fmla="*/ 746131 w 746131"/>
                    <a:gd name="connsiteY1" fmla="*/ 46491 h 1610806"/>
                    <a:gd name="connsiteX2" fmla="*/ 586911 w 746131"/>
                    <a:gd name="connsiteY2" fmla="*/ 1533500 h 1610806"/>
                    <a:gd name="connsiteX3" fmla="*/ 38771 w 746131"/>
                    <a:gd name="connsiteY3" fmla="*/ 1610806 h 1610806"/>
                    <a:gd name="connsiteX4" fmla="*/ 27129 w 746131"/>
                    <a:gd name="connsiteY4" fmla="*/ 1585912 h 1610806"/>
                    <a:gd name="connsiteX5" fmla="*/ 8308 w 746131"/>
                    <a:gd name="connsiteY5" fmla="*/ 1399139 h 1610806"/>
                    <a:gd name="connsiteX6" fmla="*/ 0 w 746131"/>
                    <a:gd name="connsiteY6" fmla="*/ 1289931 h 1610806"/>
                    <a:gd name="connsiteX7" fmla="*/ 308117 w 746131"/>
                    <a:gd name="connsiteY7" fmla="*/ 0 h 1610806"/>
                    <a:gd name="connsiteX0" fmla="*/ 308117 w 746131"/>
                    <a:gd name="connsiteY0" fmla="*/ 0 h 1621692"/>
                    <a:gd name="connsiteX1" fmla="*/ 746131 w 746131"/>
                    <a:gd name="connsiteY1" fmla="*/ 46491 h 1621692"/>
                    <a:gd name="connsiteX2" fmla="*/ 586911 w 746131"/>
                    <a:gd name="connsiteY2" fmla="*/ 1533500 h 1621692"/>
                    <a:gd name="connsiteX3" fmla="*/ 35211 w 746131"/>
                    <a:gd name="connsiteY3" fmla="*/ 1621692 h 1621692"/>
                    <a:gd name="connsiteX4" fmla="*/ 27129 w 746131"/>
                    <a:gd name="connsiteY4" fmla="*/ 1585912 h 1621692"/>
                    <a:gd name="connsiteX5" fmla="*/ 8308 w 746131"/>
                    <a:gd name="connsiteY5" fmla="*/ 1399139 h 1621692"/>
                    <a:gd name="connsiteX6" fmla="*/ 0 w 746131"/>
                    <a:gd name="connsiteY6" fmla="*/ 1289931 h 1621692"/>
                    <a:gd name="connsiteX7" fmla="*/ 308117 w 746131"/>
                    <a:gd name="connsiteY7" fmla="*/ 0 h 1621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46131" h="1621692">
                      <a:moveTo>
                        <a:pt x="308117" y="0"/>
                      </a:moveTo>
                      <a:lnTo>
                        <a:pt x="746131" y="46491"/>
                      </a:lnTo>
                      <a:lnTo>
                        <a:pt x="586911" y="1533500"/>
                      </a:lnTo>
                      <a:cubicBezTo>
                        <a:pt x="408022" y="1558059"/>
                        <a:pt x="224782" y="1589876"/>
                        <a:pt x="35211" y="1621692"/>
                      </a:cubicBezTo>
                      <a:lnTo>
                        <a:pt x="27129" y="1585912"/>
                      </a:lnTo>
                      <a:cubicBezTo>
                        <a:pt x="22702" y="1524595"/>
                        <a:pt x="12735" y="1460456"/>
                        <a:pt x="8308" y="1399139"/>
                      </a:cubicBezTo>
                      <a:lnTo>
                        <a:pt x="0" y="1289931"/>
                      </a:lnTo>
                      <a:lnTo>
                        <a:pt x="308117" y="0"/>
                      </a:lnTo>
                      <a:close/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BB95F2E0-77D6-D44C-B750-3906E863906F}"/>
                    </a:ext>
                  </a:extLst>
                </p:cNvPr>
                <p:cNvSpPr txBox="1"/>
                <p:nvPr/>
              </p:nvSpPr>
              <p:spPr>
                <a:xfrm>
                  <a:off x="1828800" y="3034350"/>
                  <a:ext cx="913954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Leukocytes</a:t>
                  </a:r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07DFA443-47AB-5942-B301-E8CDE75E1220}"/>
                    </a:ext>
                  </a:extLst>
                </p:cNvPr>
                <p:cNvSpPr txBox="1"/>
                <p:nvPr/>
              </p:nvSpPr>
              <p:spPr>
                <a:xfrm>
                  <a:off x="1581150" y="4271520"/>
                  <a:ext cx="530915" cy="2308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FSC-A</a:t>
                  </a:r>
                </a:p>
              </p:txBody>
            </p:sp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5C0F52BD-4834-CC47-BE73-A4CD6ABDD891}"/>
                    </a:ext>
                  </a:extLst>
                </p:cNvPr>
                <p:cNvSpPr txBox="1"/>
                <p:nvPr/>
              </p:nvSpPr>
              <p:spPr>
                <a:xfrm rot="16200000">
                  <a:off x="461893" y="3176789"/>
                  <a:ext cx="537327" cy="2308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SSC-A</a:t>
                  </a:r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68440D35-3BBE-354A-A829-3B45490F648F}"/>
                    </a:ext>
                  </a:extLst>
                </p:cNvPr>
                <p:cNvSpPr/>
                <p:nvPr/>
              </p:nvSpPr>
              <p:spPr>
                <a:xfrm>
                  <a:off x="946615" y="2310493"/>
                  <a:ext cx="1836499" cy="5040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874BABC-8FE5-E54D-B992-6824473C0AB0}"/>
                  </a:ext>
                </a:extLst>
              </p:cNvPr>
              <p:cNvSpPr txBox="1"/>
              <p:nvPr/>
            </p:nvSpPr>
            <p:spPr>
              <a:xfrm>
                <a:off x="2425039" y="2067212"/>
                <a:ext cx="594983" cy="482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1FA6DF0-8172-7744-9C02-6D1A4B1A0855}"/>
                </a:ext>
              </a:extLst>
            </p:cNvPr>
            <p:cNvGrpSpPr/>
            <p:nvPr/>
          </p:nvGrpSpPr>
          <p:grpSpPr>
            <a:xfrm>
              <a:off x="3020861" y="2035625"/>
              <a:ext cx="2299311" cy="2138325"/>
              <a:chOff x="3020861" y="2035625"/>
              <a:chExt cx="2299311" cy="2138325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0071AC69-B07B-9F48-B882-1A3F582BC033}"/>
                  </a:ext>
                </a:extLst>
              </p:cNvPr>
              <p:cNvGrpSpPr/>
              <p:nvPr/>
            </p:nvGrpSpPr>
            <p:grpSpPr>
              <a:xfrm>
                <a:off x="3020861" y="2035625"/>
                <a:ext cx="2226585" cy="2138325"/>
                <a:chOff x="761999" y="111561"/>
                <a:chExt cx="2226585" cy="2138325"/>
              </a:xfrm>
            </p:grpSpPr>
            <p:pic>
              <p:nvPicPr>
                <p:cNvPr id="111" name="Picture 5">
                  <a:extLst>
                    <a:ext uri="{FF2B5EF4-FFF2-40B4-BE49-F238E27FC236}">
                      <a16:creationId xmlns:a16="http://schemas.microsoft.com/office/drawing/2014/main" id="{5F2B3F16-33E8-6B43-B995-7C7A2DFE4D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 cstate="print"/>
                <a:srcRect t="4407"/>
                <a:stretch/>
              </p:blipFill>
              <p:spPr bwMode="auto">
                <a:xfrm>
                  <a:off x="761999" y="111561"/>
                  <a:ext cx="2103977" cy="19910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D6EA82C-7B8C-D146-B990-C6B50D4728A9}"/>
                    </a:ext>
                  </a:extLst>
                </p:cNvPr>
                <p:cNvSpPr txBox="1"/>
                <p:nvPr/>
              </p:nvSpPr>
              <p:spPr>
                <a:xfrm>
                  <a:off x="946615" y="783756"/>
                  <a:ext cx="316112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Un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4EED1171-E037-894D-A4A8-1010774C5746}"/>
                    </a:ext>
                  </a:extLst>
                </p:cNvPr>
                <p:cNvSpPr txBox="1"/>
                <p:nvPr/>
              </p:nvSpPr>
              <p:spPr>
                <a:xfrm>
                  <a:off x="1083091" y="512480"/>
                  <a:ext cx="774571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800" dirty="0" err="1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Isotype</a:t>
                  </a:r>
                  <a:r>
                    <a:rPr lang="en-US" sz="800" dirty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FITC</a:t>
                  </a: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0E6AFC8-E2C6-B74F-A4D0-D3B96444742C}"/>
                    </a:ext>
                  </a:extLst>
                </p:cNvPr>
                <p:cNvSpPr txBox="1"/>
                <p:nvPr/>
              </p:nvSpPr>
              <p:spPr>
                <a:xfrm>
                  <a:off x="2036459" y="590629"/>
                  <a:ext cx="595035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 FITC</a:t>
                  </a:r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C596201C-C111-9148-99EF-EDF00FC08CCB}"/>
                    </a:ext>
                  </a:extLst>
                </p:cNvPr>
                <p:cNvCxnSpPr/>
                <p:nvPr/>
              </p:nvCxnSpPr>
              <p:spPr>
                <a:xfrm rot="16200000" flipH="1">
                  <a:off x="1039166" y="1118140"/>
                  <a:ext cx="240284" cy="28635"/>
                </a:xfrm>
                <a:prstGeom prst="straightConnector1">
                  <a:avLst/>
                </a:prstGeom>
                <a:ln w="63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06437F6A-827B-4845-B8E5-276A4C15E447}"/>
                    </a:ext>
                  </a:extLst>
                </p:cNvPr>
                <p:cNvCxnSpPr/>
                <p:nvPr/>
              </p:nvCxnSpPr>
              <p:spPr>
                <a:xfrm rot="5400000">
                  <a:off x="2018698" y="960991"/>
                  <a:ext cx="335699" cy="102648"/>
                </a:xfrm>
                <a:prstGeom prst="straightConnector1">
                  <a:avLst/>
                </a:prstGeom>
                <a:ln w="635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0110006D-63F2-1C4E-9CF7-10A3912697DC}"/>
                    </a:ext>
                  </a:extLst>
                </p:cNvPr>
                <p:cNvSpPr txBox="1"/>
                <p:nvPr/>
              </p:nvSpPr>
              <p:spPr>
                <a:xfrm>
                  <a:off x="823100" y="2019054"/>
                  <a:ext cx="2165484" cy="2308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GR-FITC</a:t>
                  </a:r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61BFD33-4930-B542-B90D-E0692DC9BF8C}"/>
                  </a:ext>
                </a:extLst>
              </p:cNvPr>
              <p:cNvSpPr txBox="1"/>
              <p:nvPr/>
            </p:nvSpPr>
            <p:spPr>
              <a:xfrm>
                <a:off x="4725189" y="2046058"/>
                <a:ext cx="594983" cy="482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72CCC1A-A492-3244-8153-FDEAE05F0AA2}"/>
                </a:ext>
              </a:extLst>
            </p:cNvPr>
            <p:cNvGrpSpPr/>
            <p:nvPr/>
          </p:nvGrpSpPr>
          <p:grpSpPr>
            <a:xfrm>
              <a:off x="685846" y="4283031"/>
              <a:ext cx="2343793" cy="2116205"/>
              <a:chOff x="685846" y="4283031"/>
              <a:chExt cx="2343793" cy="2116205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4314065C-2413-4B4B-A547-EA6C9C7A00BE}"/>
                  </a:ext>
                </a:extLst>
              </p:cNvPr>
              <p:cNvGrpSpPr/>
              <p:nvPr/>
            </p:nvGrpSpPr>
            <p:grpSpPr>
              <a:xfrm>
                <a:off x="685846" y="4283031"/>
                <a:ext cx="2285907" cy="2116205"/>
                <a:chOff x="5519248" y="133681"/>
                <a:chExt cx="2285907" cy="2116205"/>
              </a:xfrm>
            </p:grpSpPr>
            <p:pic>
              <p:nvPicPr>
                <p:cNvPr id="104" name="Picture 103">
                  <a:extLst>
                    <a:ext uri="{FF2B5EF4-FFF2-40B4-BE49-F238E27FC236}">
                      <a16:creationId xmlns:a16="http://schemas.microsoft.com/office/drawing/2014/main" id="{0484F3BF-946F-B74C-B26B-6D92082086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5" cstate="print"/>
                <a:srcRect t="8148"/>
                <a:stretch/>
              </p:blipFill>
              <p:spPr bwMode="auto">
                <a:xfrm>
                  <a:off x="5519248" y="133681"/>
                  <a:ext cx="2269334" cy="2045588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 type="none" w="med" len="med"/>
                </a:ln>
                <a:effectLst/>
              </p:spPr>
            </p:pic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E5106BA3-216E-4E44-BBE8-459133A5370F}"/>
                    </a:ext>
                  </a:extLst>
                </p:cNvPr>
                <p:cNvSpPr txBox="1"/>
                <p:nvPr/>
              </p:nvSpPr>
              <p:spPr>
                <a:xfrm>
                  <a:off x="5639671" y="2019054"/>
                  <a:ext cx="2165484" cy="2308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GR-FITC</a:t>
                  </a: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8C2E6F47-FE3E-B04B-BDCB-E2E9374189BF}"/>
                    </a:ext>
                  </a:extLst>
                </p:cNvPr>
                <p:cNvSpPr/>
                <p:nvPr/>
              </p:nvSpPr>
              <p:spPr>
                <a:xfrm>
                  <a:off x="6276975" y="369872"/>
                  <a:ext cx="685800" cy="457200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57292DF1-D9F6-C448-9A49-1727FD0F3401}"/>
                    </a:ext>
                  </a:extLst>
                </p:cNvPr>
                <p:cNvSpPr txBox="1"/>
                <p:nvPr/>
              </p:nvSpPr>
              <p:spPr>
                <a:xfrm>
                  <a:off x="6246715" y="166156"/>
                  <a:ext cx="872464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CD16+/GR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9AB94B54-147E-9F41-8B34-512199DDE977}"/>
                    </a:ext>
                  </a:extLst>
                </p:cNvPr>
                <p:cNvSpPr txBox="1"/>
                <p:nvPr/>
              </p:nvSpPr>
              <p:spPr>
                <a:xfrm rot="16200000">
                  <a:off x="5393196" y="903870"/>
                  <a:ext cx="511679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CD16</a:t>
                  </a:r>
                </a:p>
              </p:txBody>
            </p:sp>
          </p:grp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6C9362D-3D56-B848-B3E6-A8B4A26E44DF}"/>
                  </a:ext>
                </a:extLst>
              </p:cNvPr>
              <p:cNvSpPr txBox="1"/>
              <p:nvPr/>
            </p:nvSpPr>
            <p:spPr>
              <a:xfrm>
                <a:off x="2434656" y="4334556"/>
                <a:ext cx="594983" cy="482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90764A2-F4DB-A943-A808-8349B49CED1B}"/>
                </a:ext>
              </a:extLst>
            </p:cNvPr>
            <p:cNvGrpSpPr/>
            <p:nvPr/>
          </p:nvGrpSpPr>
          <p:grpSpPr>
            <a:xfrm>
              <a:off x="2966179" y="4211509"/>
              <a:ext cx="2336358" cy="2204758"/>
              <a:chOff x="2966179" y="4211509"/>
              <a:chExt cx="2336358" cy="2204758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D1AF40D-D03F-5E44-AFA3-2D497F505F8A}"/>
                  </a:ext>
                </a:extLst>
              </p:cNvPr>
              <p:cNvGrpSpPr/>
              <p:nvPr/>
            </p:nvGrpSpPr>
            <p:grpSpPr>
              <a:xfrm>
                <a:off x="2966179" y="4211509"/>
                <a:ext cx="2263058" cy="2204758"/>
                <a:chOff x="5525925" y="2309105"/>
                <a:chExt cx="2263058" cy="2204758"/>
              </a:xfrm>
            </p:grpSpPr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B8088BA3-1D9A-AF41-A38D-82F6C54CA8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/>
                <a:srcRect t="5737"/>
                <a:stretch/>
              </p:blipFill>
              <p:spPr bwMode="auto">
                <a:xfrm>
                  <a:off x="5566873" y="2364223"/>
                  <a:ext cx="2201002" cy="2051426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 type="none" w="med" len="med"/>
                </a:ln>
                <a:effectLst/>
              </p:spPr>
            </p:pic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758CE71-45A3-BB4B-A5FB-C1273F7C1974}"/>
                    </a:ext>
                  </a:extLst>
                </p:cNvPr>
                <p:cNvSpPr/>
                <p:nvPr/>
              </p:nvSpPr>
              <p:spPr>
                <a:xfrm>
                  <a:off x="6324474" y="3113193"/>
                  <a:ext cx="685800" cy="392007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28709B1-ED9D-1140-BEEF-6FF3026EE138}"/>
                    </a:ext>
                  </a:extLst>
                </p:cNvPr>
                <p:cNvSpPr txBox="1"/>
                <p:nvPr/>
              </p:nvSpPr>
              <p:spPr>
                <a:xfrm>
                  <a:off x="6278683" y="2882095"/>
                  <a:ext cx="815731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CD14+/GR</a:t>
                  </a: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2D013F4-18E9-434A-AB03-F192935DC51A}"/>
                    </a:ext>
                  </a:extLst>
                </p:cNvPr>
                <p:cNvSpPr txBox="1"/>
                <p:nvPr/>
              </p:nvSpPr>
              <p:spPr>
                <a:xfrm rot="16200000">
                  <a:off x="5393196" y="3193805"/>
                  <a:ext cx="511679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CD14</a:t>
                  </a:r>
                  <a:endParaRPr lang="en-US" sz="9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8BAF540A-73A9-D744-94AE-FCF4E4491314}"/>
                    </a:ext>
                  </a:extLst>
                </p:cNvPr>
                <p:cNvSpPr txBox="1"/>
                <p:nvPr/>
              </p:nvSpPr>
              <p:spPr>
                <a:xfrm>
                  <a:off x="5623499" y="4283031"/>
                  <a:ext cx="2165484" cy="2308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GR-FITC</a:t>
                  </a: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22F7C968-ADE6-DE46-AA32-5291C52A6C9D}"/>
                    </a:ext>
                  </a:extLst>
                </p:cNvPr>
                <p:cNvSpPr/>
                <p:nvPr/>
              </p:nvSpPr>
              <p:spPr>
                <a:xfrm>
                  <a:off x="5787350" y="2309105"/>
                  <a:ext cx="1836499" cy="5040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66C3BED4-FFE1-3949-B27C-0F91A06A54BE}"/>
                  </a:ext>
                </a:extLst>
              </p:cNvPr>
              <p:cNvSpPr txBox="1"/>
              <p:nvPr/>
            </p:nvSpPr>
            <p:spPr>
              <a:xfrm>
                <a:off x="4707554" y="4296208"/>
                <a:ext cx="594983" cy="482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473F42C-7F39-0C4A-B31F-E967CAEF73C6}"/>
                </a:ext>
              </a:extLst>
            </p:cNvPr>
            <p:cNvGrpSpPr/>
            <p:nvPr/>
          </p:nvGrpSpPr>
          <p:grpSpPr>
            <a:xfrm>
              <a:off x="5208129" y="4266627"/>
              <a:ext cx="2417011" cy="2133600"/>
              <a:chOff x="5208129" y="4266627"/>
              <a:chExt cx="2417011" cy="2133600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E77E5499-0D4E-7743-9EE8-D8919B91A986}"/>
                  </a:ext>
                </a:extLst>
              </p:cNvPr>
              <p:cNvGrpSpPr/>
              <p:nvPr/>
            </p:nvGrpSpPr>
            <p:grpSpPr>
              <a:xfrm>
                <a:off x="5208129" y="4266627"/>
                <a:ext cx="2337348" cy="2133600"/>
                <a:chOff x="5487452" y="4610100"/>
                <a:chExt cx="2337348" cy="2133600"/>
              </a:xfrm>
            </p:grpSpPr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435190AF-6F4B-B649-87CA-E06337EE6B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print"/>
                <a:srcRect t="5871"/>
                <a:stretch/>
              </p:blipFill>
              <p:spPr bwMode="auto">
                <a:xfrm>
                  <a:off x="5566873" y="4610100"/>
                  <a:ext cx="2257927" cy="2048495"/>
                </a:xfrm>
                <a:prstGeom prst="rect">
                  <a:avLst/>
                </a:prstGeom>
                <a:noFill/>
                <a:ln w="1">
                  <a:noFill/>
                  <a:miter lim="800000"/>
                  <a:headEnd/>
                  <a:tailEnd type="none" w="med" len="med"/>
                </a:ln>
                <a:effectLst/>
              </p:spPr>
            </p:pic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46647A3-5D3B-9149-AC68-0D2C17686AC3}"/>
                    </a:ext>
                  </a:extLst>
                </p:cNvPr>
                <p:cNvSpPr/>
                <p:nvPr/>
              </p:nvSpPr>
              <p:spPr>
                <a:xfrm>
                  <a:off x="6286004" y="5248275"/>
                  <a:ext cx="685800" cy="533399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7E0EA44-8EA5-6E4E-9A9D-0596560EDB5E}"/>
                    </a:ext>
                  </a:extLst>
                </p:cNvPr>
                <p:cNvSpPr txBox="1"/>
                <p:nvPr/>
              </p:nvSpPr>
              <p:spPr>
                <a:xfrm>
                  <a:off x="6222772" y="5009013"/>
                  <a:ext cx="82126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CD3+/GR</a:t>
                  </a: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838491DC-629A-964D-A100-1457E7C7E248}"/>
                    </a:ext>
                  </a:extLst>
                </p:cNvPr>
                <p:cNvSpPr txBox="1"/>
                <p:nvPr/>
              </p:nvSpPr>
              <p:spPr>
                <a:xfrm>
                  <a:off x="5637601" y="6512868"/>
                  <a:ext cx="2165484" cy="2308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GR-FITC</a:t>
                  </a:r>
                </a:p>
              </p:txBody>
            </p: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97CC565F-9ECC-044A-9E43-7AB27D7194B3}"/>
                    </a:ext>
                  </a:extLst>
                </p:cNvPr>
                <p:cNvSpPr txBox="1"/>
                <p:nvPr/>
              </p:nvSpPr>
              <p:spPr>
                <a:xfrm rot="16200000">
                  <a:off x="5406180" y="5393558"/>
                  <a:ext cx="439544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CD3</a:t>
                  </a:r>
                </a:p>
              </p:txBody>
            </p: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50067D6-47F8-C04A-8248-83A7CADB010F}"/>
                  </a:ext>
                </a:extLst>
              </p:cNvPr>
              <p:cNvSpPr txBox="1"/>
              <p:nvPr/>
            </p:nvSpPr>
            <p:spPr>
              <a:xfrm>
                <a:off x="7055905" y="4296208"/>
                <a:ext cx="569235" cy="482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</a:t>
                </a:r>
              </a:p>
            </p:txBody>
          </p: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1CB4DF2-3B9E-9045-ADDE-EC9F80A8E68B}"/>
                </a:ext>
              </a:extLst>
            </p:cNvPr>
            <p:cNvCxnSpPr/>
            <p:nvPr/>
          </p:nvCxnSpPr>
          <p:spPr>
            <a:xfrm>
              <a:off x="4164704" y="3724275"/>
              <a:ext cx="2083696" cy="83745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F32905F-BE89-E342-9419-E81FE6B66F60}"/>
                </a:ext>
              </a:extLst>
            </p:cNvPr>
            <p:cNvCxnSpPr>
              <a:endCxn id="107" idx="0"/>
            </p:cNvCxnSpPr>
            <p:nvPr/>
          </p:nvCxnSpPr>
          <p:spPr>
            <a:xfrm flipH="1">
              <a:off x="1849545" y="3724275"/>
              <a:ext cx="2315159" cy="5912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3D568B9-3217-5B4B-A6AF-F16595ECE649}"/>
                </a:ext>
              </a:extLst>
            </p:cNvPr>
            <p:cNvCxnSpPr>
              <a:endCxn id="98" idx="0"/>
            </p:cNvCxnSpPr>
            <p:nvPr/>
          </p:nvCxnSpPr>
          <p:spPr>
            <a:xfrm flipH="1">
              <a:off x="4126803" y="3724275"/>
              <a:ext cx="37901" cy="106022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6" name="Content Placeholder 3" descr="Screen Shot 2015-09-22 at 3.37.07 PM.png">
            <a:extLst>
              <a:ext uri="{FF2B5EF4-FFF2-40B4-BE49-F238E27FC236}">
                <a16:creationId xmlns:a16="http://schemas.microsoft.com/office/drawing/2014/main" id="{1828DE4E-00A6-7643-B594-FFFD1325488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6319" y="24942793"/>
            <a:ext cx="6271655" cy="5298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9C27C24E-D713-DD45-9908-090CEB3E7EF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530885" y="25200543"/>
            <a:ext cx="4905375" cy="3990975"/>
          </a:xfrm>
          <a:prstGeom prst="rect">
            <a:avLst/>
          </a:prstGeom>
        </p:spPr>
      </p:pic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28F5A0B-5D5F-3E4E-A4F1-072042AFB683}"/>
              </a:ext>
            </a:extLst>
          </p:cNvPr>
          <p:cNvGrpSpPr/>
          <p:nvPr/>
        </p:nvGrpSpPr>
        <p:grpSpPr>
          <a:xfrm>
            <a:off x="20100080" y="25625524"/>
            <a:ext cx="3038628" cy="3223491"/>
            <a:chOff x="5598476" y="2075671"/>
            <a:chExt cx="3038628" cy="3223491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640CB5A-8F8C-0F4C-9EB6-D364C385E1C5}"/>
                </a:ext>
              </a:extLst>
            </p:cNvPr>
            <p:cNvSpPr/>
            <p:nvPr/>
          </p:nvSpPr>
          <p:spPr>
            <a:xfrm>
              <a:off x="7553839" y="2075671"/>
              <a:ext cx="1083265" cy="32234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DF6AC6A-87D5-FC47-B27F-5F0B6273E607}"/>
                </a:ext>
              </a:extLst>
            </p:cNvPr>
            <p:cNvSpPr/>
            <p:nvPr/>
          </p:nvSpPr>
          <p:spPr>
            <a:xfrm>
              <a:off x="5598476" y="4506152"/>
              <a:ext cx="248479" cy="6062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4FBBC02-41EF-424B-AE3C-DAB90789C83A}"/>
                </a:ext>
              </a:extLst>
            </p:cNvPr>
            <p:cNvCxnSpPr>
              <a:cxnSpLocks/>
              <a:endCxn id="129" idx="1"/>
            </p:cNvCxnSpPr>
            <p:nvPr/>
          </p:nvCxnSpPr>
          <p:spPr>
            <a:xfrm flipV="1">
              <a:off x="5846955" y="3687417"/>
              <a:ext cx="1706884" cy="11218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C35ECEB0-A7F1-A442-A79F-F4DB70124355}"/>
              </a:ext>
            </a:extLst>
          </p:cNvPr>
          <p:cNvSpPr txBox="1"/>
          <p:nvPr/>
        </p:nvSpPr>
        <p:spPr>
          <a:xfrm>
            <a:off x="300277" y="31895705"/>
            <a:ext cx="14039565" cy="835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3: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Manual gating hierarchy to identify GR+ leukocytes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A: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Leukocytes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GR+ leukocytes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GR+ Granulocytes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GR+ Monocytes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GR+ T-lymphocytes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DAFi base population filtering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0771E-DC73-454B-88DD-370A7D8193DB}"/>
              </a:ext>
            </a:extLst>
          </p:cNvPr>
          <p:cNvSpPr txBox="1"/>
          <p:nvPr/>
        </p:nvSpPr>
        <p:spPr>
          <a:xfrm>
            <a:off x="17490628" y="3026747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9AF493-859C-4D41-A545-09B56FC394BF}"/>
              </a:ext>
            </a:extLst>
          </p:cNvPr>
          <p:cNvSpPr txBox="1"/>
          <p:nvPr/>
        </p:nvSpPr>
        <p:spPr>
          <a:xfrm>
            <a:off x="23634178" y="3020165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900617-50F5-BA48-B6F1-DF867CC42B87}"/>
              </a:ext>
            </a:extLst>
          </p:cNvPr>
          <p:cNvSpPr txBox="1"/>
          <p:nvPr/>
        </p:nvSpPr>
        <p:spPr>
          <a:xfrm>
            <a:off x="355540" y="25477459"/>
            <a:ext cx="13808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Re-analysis: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DAFi base population filtering was done following manual gating hierarchy. After DAFi pre filtering, FLOCK clustering was applied for population identification.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C208A24A-41BC-1F41-8B7F-D25C1A6A1D4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966" y="4313823"/>
            <a:ext cx="5855564" cy="3903708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54D4665A-1E6B-ED47-B14A-06052A8E4EB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474695" y="4375899"/>
            <a:ext cx="5750314" cy="38335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2BEA0D-6521-7646-BC1E-91FA51368A5C}"/>
              </a:ext>
            </a:extLst>
          </p:cNvPr>
          <p:cNvSpPr txBox="1"/>
          <p:nvPr/>
        </p:nvSpPr>
        <p:spPr>
          <a:xfrm flipH="1">
            <a:off x="20056577" y="7467044"/>
            <a:ext cx="644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C4F140-6A16-9946-BE7A-4B3E574B7B75}"/>
              </a:ext>
            </a:extLst>
          </p:cNvPr>
          <p:cNvSpPr txBox="1"/>
          <p:nvPr/>
        </p:nvSpPr>
        <p:spPr>
          <a:xfrm>
            <a:off x="26454516" y="744714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6C7456-9E75-8B4A-A60E-9419976226F2}"/>
              </a:ext>
            </a:extLst>
          </p:cNvPr>
          <p:cNvSpPr txBox="1"/>
          <p:nvPr/>
        </p:nvSpPr>
        <p:spPr>
          <a:xfrm>
            <a:off x="14985454" y="8309730"/>
            <a:ext cx="12093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4: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DAFi gating results for identifying 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Leukocytes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B) 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GR+ CD16+ population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4603ADDD-A006-A14E-B06D-ACDB377ECD3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398380" y="4268005"/>
            <a:ext cx="6858248" cy="4452581"/>
          </a:xfrm>
          <a:prstGeom prst="rect">
            <a:avLst/>
          </a:prstGeom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AF9A4E5-47E7-EF45-BCC9-C8838F2E0A6A}"/>
              </a:ext>
            </a:extLst>
          </p:cNvPr>
          <p:cNvGrpSpPr/>
          <p:nvPr/>
        </p:nvGrpSpPr>
        <p:grpSpPr>
          <a:xfrm>
            <a:off x="35075585" y="8616908"/>
            <a:ext cx="8540634" cy="3516892"/>
            <a:chOff x="1197759" y="1397936"/>
            <a:chExt cx="10127225" cy="4042432"/>
          </a:xfrm>
        </p:grpSpPr>
        <p:pic>
          <p:nvPicPr>
            <p:cNvPr id="139" name="Picture 2" descr="LTBI_Tu33_Pop42.png">
              <a:extLst>
                <a:ext uri="{FF2B5EF4-FFF2-40B4-BE49-F238E27FC236}">
                  <a16:creationId xmlns:a16="http://schemas.microsoft.com/office/drawing/2014/main" id="{6BA4BE10-6ACF-DF46-86E0-8EBE119D2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3" t="19070" r="742"/>
            <a:stretch>
              <a:fillRect/>
            </a:stretch>
          </p:blipFill>
          <p:spPr bwMode="auto">
            <a:xfrm>
              <a:off x="1490954" y="1858967"/>
              <a:ext cx="7262427" cy="1709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0" name="Picture 9" descr="LTBI_Tu33_Pop41.png">
              <a:extLst>
                <a:ext uri="{FF2B5EF4-FFF2-40B4-BE49-F238E27FC236}">
                  <a16:creationId xmlns:a16="http://schemas.microsoft.com/office/drawing/2014/main" id="{0F57F129-0167-3D42-952A-4F0C5FDEF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5" t="19098" r="1297"/>
            <a:stretch>
              <a:fillRect/>
            </a:stretch>
          </p:blipFill>
          <p:spPr bwMode="auto">
            <a:xfrm>
              <a:off x="1453224" y="3671998"/>
              <a:ext cx="7246938" cy="172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1" name="Group 1">
              <a:extLst>
                <a:ext uri="{FF2B5EF4-FFF2-40B4-BE49-F238E27FC236}">
                  <a16:creationId xmlns:a16="http://schemas.microsoft.com/office/drawing/2014/main" id="{C93AF44C-4152-F64A-AC21-88ECC2B475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64642" y="1858967"/>
              <a:ext cx="1860511" cy="1795462"/>
              <a:chOff x="6977588" y="4335463"/>
              <a:chExt cx="2166412" cy="2090737"/>
            </a:xfrm>
          </p:grpSpPr>
          <p:pic>
            <p:nvPicPr>
              <p:cNvPr id="150" name="Picture 5" descr="Screen Shot 2015-09-22 at 3.37.07 PM.png">
                <a:extLst>
                  <a:ext uri="{FF2B5EF4-FFF2-40B4-BE49-F238E27FC236}">
                    <a16:creationId xmlns:a16="http://schemas.microsoft.com/office/drawing/2014/main" id="{8DDA3CA0-8CB2-EF4A-B003-B54039B3C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466" t="59032" b="20940"/>
              <a:stretch>
                <a:fillRect/>
              </a:stretch>
            </p:blipFill>
            <p:spPr bwMode="auto">
              <a:xfrm>
                <a:off x="6977588" y="4335463"/>
                <a:ext cx="2166412" cy="20907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2D0AB1C1-708F-B94F-ABF0-7933A47052F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7454460" y="4734683"/>
                <a:ext cx="913243" cy="414588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stealth" w="lg" len="lg"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142" name="Picture 5" descr="Screen Shot 2015-09-22 at 3.37.07 PM.png">
              <a:extLst>
                <a:ext uri="{FF2B5EF4-FFF2-40B4-BE49-F238E27FC236}">
                  <a16:creationId xmlns:a16="http://schemas.microsoft.com/office/drawing/2014/main" id="{E0737DDC-BB18-894D-9B84-41CB3A20D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80" t="59032" b="20940"/>
            <a:stretch>
              <a:fillRect/>
            </a:stretch>
          </p:blipFill>
          <p:spPr bwMode="auto">
            <a:xfrm>
              <a:off x="8851901" y="3646493"/>
              <a:ext cx="1879600" cy="179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966D3D76-5AFF-8C41-8889-67A1C5AA57A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9633748" y="4072191"/>
              <a:ext cx="424723" cy="352176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" name="TextBox 1">
              <a:extLst>
                <a:ext uri="{FF2B5EF4-FFF2-40B4-BE49-F238E27FC236}">
                  <a16:creationId xmlns:a16="http://schemas.microsoft.com/office/drawing/2014/main" id="{868B51B2-9ED6-C246-8DF7-66586EAC03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20671" y="1777924"/>
              <a:ext cx="17043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previous finding</a:t>
              </a:r>
            </a:p>
          </p:txBody>
        </p:sp>
        <p:sp>
          <p:nvSpPr>
            <p:cNvPr id="145" name="TextBox 2">
              <a:extLst>
                <a:ext uri="{FF2B5EF4-FFF2-40B4-BE49-F238E27FC236}">
                  <a16:creationId xmlns:a16="http://schemas.microsoft.com/office/drawing/2014/main" id="{FDD1C0A0-8931-574E-A866-EBE36DC38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4027" y="3702859"/>
              <a:ext cx="142218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novel finding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D0A1B59-BD00-AE4B-AFA4-179AA2C1E481}"/>
                </a:ext>
              </a:extLst>
            </p:cNvPr>
            <p:cNvSpPr txBox="1"/>
            <p:nvPr/>
          </p:nvSpPr>
          <p:spPr>
            <a:xfrm>
              <a:off x="8968064" y="1397936"/>
              <a:ext cx="1779351" cy="4599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F4DD924-1872-9E44-A1CE-C299CC7A66F3}"/>
                </a:ext>
              </a:extLst>
            </p:cNvPr>
            <p:cNvSpPr txBox="1"/>
            <p:nvPr/>
          </p:nvSpPr>
          <p:spPr>
            <a:xfrm>
              <a:off x="1197759" y="1828217"/>
              <a:ext cx="10436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Pop#65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132199E-9CBE-1844-9A48-C2D274A59C21}"/>
                </a:ext>
              </a:extLst>
            </p:cNvPr>
            <p:cNvSpPr txBox="1"/>
            <p:nvPr/>
          </p:nvSpPr>
          <p:spPr>
            <a:xfrm>
              <a:off x="1225074" y="3769735"/>
              <a:ext cx="10436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Pop#18</a:t>
              </a:r>
            </a:p>
          </p:txBody>
        </p:sp>
      </p:grpSp>
      <p:pic>
        <p:nvPicPr>
          <p:cNvPr id="152" name="Picture 151">
            <a:extLst>
              <a:ext uri="{FF2B5EF4-FFF2-40B4-BE49-F238E27FC236}">
                <a16:creationId xmlns:a16="http://schemas.microsoft.com/office/drawing/2014/main" id="{6C7DBC1E-B41D-C14E-BBD4-171AC94FABF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643639" y="12983766"/>
            <a:ext cx="3768338" cy="44216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13B4DA-A366-6C4F-849B-0503F683E3D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738219" y="27016197"/>
            <a:ext cx="8205284" cy="229849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5CD2B1-E596-1F4D-B4DB-C587259F87C2}"/>
              </a:ext>
            </a:extLst>
          </p:cNvPr>
          <p:cNvSpPr txBox="1"/>
          <p:nvPr/>
        </p:nvSpPr>
        <p:spPr>
          <a:xfrm>
            <a:off x="9624368" y="29389033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9CFA6048-8DB5-2F43-B28A-BAD596AED29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414" y="14107236"/>
            <a:ext cx="5269157" cy="483545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ED913F-7349-1046-A14F-CF519BCDC501}"/>
              </a:ext>
            </a:extLst>
          </p:cNvPr>
          <p:cNvSpPr txBox="1"/>
          <p:nvPr/>
        </p:nvSpPr>
        <p:spPr>
          <a:xfrm>
            <a:off x="14761322" y="18829722"/>
            <a:ext cx="14160724" cy="228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5: A)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t-SNE map projecting the GR+ events on to the t-SNE transformed x and y axes. Clusters are color coded with FLOCK cluster IDs.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same clusters shown on the biaxial plots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Selecting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FLOCK identified cluster on the t-SNE map auto-refreshed on the biaxial plots in D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 D)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Selecting FLOCK identified cluster on the biaxial plots auto refreshed on t-SNE map in C.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3-Dimensional plots showing FLOCK identified clusters.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Re-analysis using the visual analytics tool identified GR+ CD3- CD14- CD16+ subset that differed significantly between male and female subjects.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7B5F6343-2701-E84F-BA44-8DF87540D1B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231" y="9453485"/>
            <a:ext cx="4625542" cy="434583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A917F28-275C-B741-99A3-DC7E083AD986}"/>
              </a:ext>
            </a:extLst>
          </p:cNvPr>
          <p:cNvSpPr txBox="1"/>
          <p:nvPr/>
        </p:nvSpPr>
        <p:spPr>
          <a:xfrm>
            <a:off x="15019535" y="9873487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1CBE78-1025-A24C-B495-8B977E58AF7F}"/>
              </a:ext>
            </a:extLst>
          </p:cNvPr>
          <p:cNvSpPr txBox="1"/>
          <p:nvPr/>
        </p:nvSpPr>
        <p:spPr>
          <a:xfrm>
            <a:off x="14967657" y="1414992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849B8C-F1C5-5C4A-90BF-0E0F64208354}"/>
              </a:ext>
            </a:extLst>
          </p:cNvPr>
          <p:cNvSpPr txBox="1"/>
          <p:nvPr/>
        </p:nvSpPr>
        <p:spPr>
          <a:xfrm>
            <a:off x="19649093" y="989298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708777-BB64-9244-B0A7-F2EDA1809929}"/>
              </a:ext>
            </a:extLst>
          </p:cNvPr>
          <p:cNvSpPr txBox="1"/>
          <p:nvPr/>
        </p:nvSpPr>
        <p:spPr>
          <a:xfrm>
            <a:off x="15009151" y="1652496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EA6468-D407-8848-A5AF-D7CB7A034260}"/>
              </a:ext>
            </a:extLst>
          </p:cNvPr>
          <p:cNvSpPr txBox="1"/>
          <p:nvPr/>
        </p:nvSpPr>
        <p:spPr>
          <a:xfrm>
            <a:off x="28042462" y="96426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0418EE-102E-9544-AE49-670D77852ECD}"/>
              </a:ext>
            </a:extLst>
          </p:cNvPr>
          <p:cNvSpPr txBox="1"/>
          <p:nvPr/>
        </p:nvSpPr>
        <p:spPr>
          <a:xfrm>
            <a:off x="28060094" y="140144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432CA8-CB04-5B4C-B8BB-025FA96AD73C}"/>
              </a:ext>
            </a:extLst>
          </p:cNvPr>
          <p:cNvSpPr txBox="1"/>
          <p:nvPr/>
        </p:nvSpPr>
        <p:spPr>
          <a:xfrm>
            <a:off x="14791389" y="22526953"/>
            <a:ext cx="142542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Application 2: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Identification of cell-based biomarker in latent tuberculosis infection(LTBI)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Aim: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study aims to identify rare T cell subsets that are significantly different between Latent Tuberculosis infected donors and Healthy controls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Re-analysis: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DAFi base filtering followed by FLOCK clustering for population identification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AAECAA-5DA7-9E44-B4C4-8C724789A75B}"/>
              </a:ext>
            </a:extLst>
          </p:cNvPr>
          <p:cNvSpPr txBox="1"/>
          <p:nvPr/>
        </p:nvSpPr>
        <p:spPr>
          <a:xfrm>
            <a:off x="14803334" y="30825688"/>
            <a:ext cx="141002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6: A)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Manual gating hierarchy focused on CD4+ memory T cells.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Previously identified populations: CCR6+ CXCR3+ CCR4-; CCR6+ CXCR3- CCR4-; CCR6- CXCR3+ CCR4-; CCR6- CXCR3- CCR4+. CXCR3+ CCR4- subset differed significantly between LTBI and HC donors, while the other subsets did not. 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9FAAA1F8-595F-4742-8CE9-BD585517737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5492552" y="12360709"/>
            <a:ext cx="6929432" cy="2275336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6458D9A4-EAB3-DC42-A6E1-AC30F4E0416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5464492" y="14663350"/>
            <a:ext cx="7017520" cy="227618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B1CEF8A-8215-4D40-90F2-78334C6AEDE0}"/>
              </a:ext>
            </a:extLst>
          </p:cNvPr>
          <p:cNvSpPr txBox="1"/>
          <p:nvPr/>
        </p:nvSpPr>
        <p:spPr>
          <a:xfrm>
            <a:off x="42548125" y="528805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277D6A-9E4D-1B45-8F1B-7EB83139A9B9}"/>
              </a:ext>
            </a:extLst>
          </p:cNvPr>
          <p:cNvSpPr txBox="1"/>
          <p:nvPr/>
        </p:nvSpPr>
        <p:spPr>
          <a:xfrm>
            <a:off x="33807132" y="4703943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F83C41-8744-A941-AEFF-21D5670A23CB}"/>
              </a:ext>
            </a:extLst>
          </p:cNvPr>
          <p:cNvSpPr txBox="1"/>
          <p:nvPr/>
        </p:nvSpPr>
        <p:spPr>
          <a:xfrm>
            <a:off x="33343709" y="894749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C428166-DAC4-F748-BA34-21445EC08967}"/>
              </a:ext>
            </a:extLst>
          </p:cNvPr>
          <p:cNvSpPr txBox="1"/>
          <p:nvPr/>
        </p:nvSpPr>
        <p:spPr>
          <a:xfrm>
            <a:off x="43288551" y="1017193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B8C7A-A015-E049-B181-2ACCCEF583AF}"/>
              </a:ext>
            </a:extLst>
          </p:cNvPr>
          <p:cNvSpPr txBox="1"/>
          <p:nvPr/>
        </p:nvSpPr>
        <p:spPr>
          <a:xfrm>
            <a:off x="30448713" y="1467975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DE50A2A-D555-7B49-8CBB-CCF43593BD0B}"/>
              </a:ext>
            </a:extLst>
          </p:cNvPr>
          <p:cNvSpPr txBox="1"/>
          <p:nvPr/>
        </p:nvSpPr>
        <p:spPr>
          <a:xfrm>
            <a:off x="35143682" y="14401289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1DE9B28-A2D5-004C-AFCF-153560D1C6FC}"/>
              </a:ext>
            </a:extLst>
          </p:cNvPr>
          <p:cNvSpPr txBox="1"/>
          <p:nvPr/>
        </p:nvSpPr>
        <p:spPr>
          <a:xfrm>
            <a:off x="29545323" y="17177009"/>
            <a:ext cx="141507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7: A)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FLOCK identified populations. FLOCK identified two major tetramer positive populations 18 and 65. Population 18 is CCR4+ and population 65 is CCR4-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Populations 18 and 65 clusters on t-NSE map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Zoomed-in t-SNE map showing the two populations.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D)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previous study identified a single cell population CCR6+ CXCR3+ CCR4- population that comprised 23,27 and 65 . Re-analysis with DAFi using FLOCK identified two novel cell populations 18 and 28. 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 and F)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CITRUS analysis.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Branch 1 is CCR6+ CXCR3+ CCR4- corresponded to the findings from the previous analysis and branch 2 is CCR6- CXCR3+ CCR4- which matched population 28 from our results. CITRUS results could not identify population 18 from our results.</a:t>
            </a:r>
          </a:p>
          <a:p>
            <a:endParaRPr lang="en-US" altLang="en-US" sz="2400" dirty="0">
              <a:latin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913701-2EE9-2D42-A89F-6DD7D60121BD}"/>
              </a:ext>
            </a:extLst>
          </p:cNvPr>
          <p:cNvSpPr txBox="1"/>
          <p:nvPr/>
        </p:nvSpPr>
        <p:spPr>
          <a:xfrm>
            <a:off x="29474588" y="26053901"/>
            <a:ext cx="1407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Figure 8: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FlowGate infrastructure, for extensible and scalable web-based flow cytometry data analysis.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59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2019</TotalTime>
  <Words>917</Words>
  <Application>Microsoft Macintosh PowerPoint</Application>
  <PresentationFormat>Custom</PresentationFormat>
  <Paragraphs>87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MS PGothic</vt:lpstr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Mandava, Aishwarya</dc:creator>
  <cp:lastModifiedBy>Mandava, Aishwarya</cp:lastModifiedBy>
  <cp:revision>44</cp:revision>
  <dcterms:created xsi:type="dcterms:W3CDTF">2018-04-05T03:39:24Z</dcterms:created>
  <dcterms:modified xsi:type="dcterms:W3CDTF">2018-04-06T22:44:58Z</dcterms:modified>
</cp:coreProperties>
</file>